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24" r:id="rId3"/>
    <p:sldId id="259" r:id="rId4"/>
    <p:sldId id="261" r:id="rId5"/>
    <p:sldId id="286" r:id="rId6"/>
    <p:sldId id="265" r:id="rId7"/>
    <p:sldId id="285" r:id="rId8"/>
    <p:sldId id="288" r:id="rId9"/>
    <p:sldId id="289" r:id="rId10"/>
    <p:sldId id="290" r:id="rId11"/>
    <p:sldId id="291" r:id="rId12"/>
    <p:sldId id="292" r:id="rId13"/>
    <p:sldId id="293" r:id="rId14"/>
    <p:sldId id="322" r:id="rId15"/>
    <p:sldId id="281" r:id="rId16"/>
    <p:sldId id="287" r:id="rId17"/>
    <p:sldId id="316" r:id="rId18"/>
    <p:sldId id="317" r:id="rId19"/>
    <p:sldId id="318" r:id="rId20"/>
    <p:sldId id="319" r:id="rId21"/>
    <p:sldId id="320" r:id="rId22"/>
    <p:sldId id="263" r:id="rId23"/>
    <p:sldId id="282" r:id="rId24"/>
    <p:sldId id="264" r:id="rId25"/>
    <p:sldId id="284" r:id="rId26"/>
    <p:sldId id="262" r:id="rId27"/>
    <p:sldId id="304" r:id="rId28"/>
    <p:sldId id="305" r:id="rId29"/>
    <p:sldId id="260" r:id="rId30"/>
  </p:sldIdLst>
  <p:sldSz cx="12192000" cy="6858000"/>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7" d="100"/>
          <a:sy n="117" d="100"/>
        </p:scale>
        <p:origin x="357" y="5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5FB9E0B-638B-43E0-9D05-A78630E84377}" type="datetimeFigureOut">
              <a:rPr lang="en-US" smtClean="0"/>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858535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FB9E0B-638B-43E0-9D05-A78630E84377}" type="datetimeFigureOut">
              <a:rPr lang="en-US" smtClean="0"/>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2370881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FB9E0B-638B-43E0-9D05-A78630E84377}" type="datetimeFigureOut">
              <a:rPr lang="en-US" smtClean="0"/>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712917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5FB9E0B-638B-43E0-9D05-A78630E84377}" type="datetimeFigureOut">
              <a:rPr lang="en-US" smtClean="0"/>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90713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FB9E0B-638B-43E0-9D05-A78630E84377}" type="datetimeFigureOut">
              <a:rPr lang="en-US" smtClean="0"/>
              <a:t>8/19/2023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3358291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5FB9E0B-638B-43E0-9D05-A78630E84377}" type="datetimeFigureOut">
              <a:rPr lang="en-US" smtClean="0"/>
              <a:t>8/19/2023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1277501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5FB9E0B-638B-43E0-9D05-A78630E84377}" type="datetimeFigureOut">
              <a:rPr lang="en-US" smtClean="0"/>
              <a:t>8/19/2023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3216278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5FB9E0B-638B-43E0-9D05-A78630E84377}" type="datetimeFigureOut">
              <a:rPr lang="en-US" smtClean="0"/>
              <a:t>8/19/2023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1333092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B9E0B-638B-43E0-9D05-A78630E84377}" type="datetimeFigureOut">
              <a:rPr lang="en-US" smtClean="0"/>
              <a:t>8/19/2023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3271085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FB9E0B-638B-43E0-9D05-A78630E84377}" type="datetimeFigureOut">
              <a:rPr lang="en-US" smtClean="0"/>
              <a:t>8/19/2023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3754609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FB9E0B-638B-43E0-9D05-A78630E84377}" type="datetimeFigureOut">
              <a:rPr lang="en-US" smtClean="0"/>
              <a:t>8/19/2023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9053E0-3E78-40F3-9019-DFC478D70D30}" type="slidenum">
              <a:rPr lang="en-US" smtClean="0"/>
              <a:t>‹#›</a:t>
            </a:fld>
            <a:endParaRPr lang="en-US"/>
          </a:p>
        </p:txBody>
      </p:sp>
    </p:spTree>
    <p:extLst>
      <p:ext uri="{BB962C8B-B14F-4D97-AF65-F5344CB8AC3E}">
        <p14:creationId xmlns:p14="http://schemas.microsoft.com/office/powerpoint/2010/main" val="4223725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Bodoni MT" panose="02070603080606020203" pitchFamily="18" charset="0"/>
              </a:defRPr>
            </a:lvl1pPr>
          </a:lstStyle>
          <a:p>
            <a:fld id="{45FB9E0B-638B-43E0-9D05-A78630E84377}" type="datetimeFigureOut">
              <a:rPr lang="en-US" smtClean="0"/>
              <a:pPr/>
              <a:t>8/19/2023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Bodoni MT" panose="02070603080606020203" pitchFamily="18" charset="0"/>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Bodoni MT" panose="02070603080606020203" pitchFamily="18" charset="0"/>
              </a:defRPr>
            </a:lvl1pPr>
          </a:lstStyle>
          <a:p>
            <a:fld id="{A59053E0-3E78-40F3-9019-DFC478D70D30}" type="slidenum">
              <a:rPr lang="en-US" smtClean="0"/>
              <a:pPr/>
              <a:t>‹#›</a:t>
            </a:fld>
            <a:endParaRPr lang="en-US" dirty="0"/>
          </a:p>
        </p:txBody>
      </p:sp>
    </p:spTree>
    <p:extLst>
      <p:ext uri="{BB962C8B-B14F-4D97-AF65-F5344CB8AC3E}">
        <p14:creationId xmlns:p14="http://schemas.microsoft.com/office/powerpoint/2010/main" val="55496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Bodoni MT" panose="020706030806060202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odoni MT" panose="02070603080606020203"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odoni MT" panose="02070603080606020203"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odoni MT" panose="02070603080606020203"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odoni MT" panose="02070603080606020203"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odoni MT" panose="020706030806060202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PRINCIPLES OF WRITING A PAPER FOR A SCIENTIFIC JOURNAL</a:t>
            </a:r>
            <a:endParaRPr lang="en-US" dirty="0"/>
          </a:p>
        </p:txBody>
      </p:sp>
      <p:sp>
        <p:nvSpPr>
          <p:cNvPr id="3" name="Subtitle 2"/>
          <p:cNvSpPr>
            <a:spLocks noGrp="1"/>
          </p:cNvSpPr>
          <p:nvPr>
            <p:ph type="subTitle" idx="1"/>
          </p:nvPr>
        </p:nvSpPr>
        <p:spPr/>
        <p:txBody>
          <a:bodyPr>
            <a:normAutofit/>
          </a:bodyPr>
          <a:lstStyle/>
          <a:p>
            <a:r>
              <a:rPr lang="sr-Latn-RS" dirty="0"/>
              <a:t>Prof</a:t>
            </a:r>
            <a:r>
              <a:rPr lang="en" dirty="0"/>
              <a:t>. Slobodan </a:t>
            </a:r>
            <a:r>
              <a:rPr lang="sr-Latn-RS" dirty="0"/>
              <a:t>M. </a:t>
            </a:r>
            <a:r>
              <a:rPr lang="en" dirty="0"/>
              <a:t>Janković </a:t>
            </a:r>
            <a:endParaRPr lang="en-US" dirty="0"/>
          </a:p>
        </p:txBody>
      </p:sp>
    </p:spTree>
    <p:extLst>
      <p:ext uri="{BB962C8B-B14F-4D97-AF65-F5344CB8AC3E}">
        <p14:creationId xmlns:p14="http://schemas.microsoft.com/office/powerpoint/2010/main" val="3263820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8063" y="1058090"/>
            <a:ext cx="7574894" cy="4958925"/>
          </a:xfrm>
          <a:prstGeom prst="rect">
            <a:avLst/>
          </a:prstGeom>
        </p:spPr>
      </p:pic>
      <p:sp>
        <p:nvSpPr>
          <p:cNvPr id="3" name="TextBox 2"/>
          <p:cNvSpPr txBox="1"/>
          <p:nvPr/>
        </p:nvSpPr>
        <p:spPr>
          <a:xfrm>
            <a:off x="8072846" y="953589"/>
            <a:ext cx="3878178" cy="2308324"/>
          </a:xfrm>
          <a:prstGeom prst="rect">
            <a:avLst/>
          </a:prstGeom>
          <a:noFill/>
          <a:ln>
            <a:solidFill>
              <a:srgbClr val="FF0000"/>
            </a:solidFill>
          </a:ln>
        </p:spPr>
        <p:txBody>
          <a:bodyPr wrap="none" rtlCol="0">
            <a:spAutoFit/>
          </a:bodyPr>
          <a:lstStyle/>
          <a:p>
            <a:r>
              <a:rPr lang="en" dirty="0">
                <a:latin typeface="Bodoni MT" panose="02070603080606020203" pitchFamily="18" charset="0"/>
              </a:rPr>
              <a:t>Bar chart in the form of a "chimney"</a:t>
            </a:r>
          </a:p>
          <a:p>
            <a:r>
              <a:rPr lang="en" dirty="0">
                <a:latin typeface="Bodoni MT" panose="02070603080606020203" pitchFamily="18" charset="0"/>
              </a:rPr>
              <a:t>("stacked") is less convenient for</a:t>
            </a:r>
          </a:p>
          <a:p>
            <a:r>
              <a:rPr lang="en" dirty="0">
                <a:latin typeface="Bodoni MT" panose="02070603080606020203" pitchFamily="18" charset="0"/>
              </a:rPr>
              <a:t>showing parts of </a:t>
            </a:r>
            <a:r>
              <a:rPr lang="sr-Latn-RS" dirty="0">
                <a:latin typeface="Bodoni MT" panose="02070603080606020203" pitchFamily="18" charset="0"/>
              </a:rPr>
              <a:t>something </a:t>
            </a:r>
            <a:r>
              <a:rPr lang="en" dirty="0">
                <a:latin typeface="Bodoni MT" panose="02070603080606020203" pitchFamily="18" charset="0"/>
              </a:rPr>
              <a:t>than</a:t>
            </a:r>
          </a:p>
          <a:p>
            <a:r>
              <a:rPr lang="en" dirty="0">
                <a:latin typeface="Bodoni MT" panose="02070603080606020203" pitchFamily="18" charset="0"/>
              </a:rPr>
              <a:t>"grouped" bar chart. </a:t>
            </a:r>
            <a:r>
              <a:rPr lang="sr-Latn-RS" dirty="0">
                <a:latin typeface="Bodoni MT" panose="02070603080606020203" pitchFamily="18" charset="0"/>
              </a:rPr>
              <a:t> The same parts </a:t>
            </a:r>
          </a:p>
          <a:p>
            <a:r>
              <a:rPr lang="en" dirty="0">
                <a:latin typeface="Bodoni MT" panose="02070603080606020203" pitchFamily="18" charset="0"/>
              </a:rPr>
              <a:t>should be </a:t>
            </a:r>
            <a:r>
              <a:rPr lang="sr-Latn-RS" dirty="0">
                <a:latin typeface="Bodoni MT" panose="02070603080606020203" pitchFamily="18" charset="0"/>
              </a:rPr>
              <a:t> </a:t>
            </a:r>
            <a:r>
              <a:rPr lang="en" dirty="0">
                <a:latin typeface="Bodoni MT" panose="02070603080606020203" pitchFamily="18" charset="0"/>
              </a:rPr>
              <a:t>connected with lines</a:t>
            </a:r>
          </a:p>
          <a:p>
            <a:r>
              <a:rPr lang="en" dirty="0">
                <a:latin typeface="Bodoni MT" panose="02070603080606020203" pitchFamily="18" charset="0"/>
              </a:rPr>
              <a:t>in all columns such as</a:t>
            </a:r>
          </a:p>
          <a:p>
            <a:r>
              <a:rPr lang="en" dirty="0">
                <a:latin typeface="Bodoni MT" panose="02070603080606020203" pitchFamily="18" charset="0"/>
              </a:rPr>
              <a:t>on the left. The graph shown here</a:t>
            </a:r>
          </a:p>
          <a:p>
            <a:r>
              <a:rPr lang="en" dirty="0">
                <a:latin typeface="Bodoni MT" panose="02070603080606020203" pitchFamily="18" charset="0"/>
              </a:rPr>
              <a:t> holds absolute values.</a:t>
            </a:r>
            <a:endParaRPr lang="sr-Latn-RS" dirty="0">
              <a:latin typeface="Bodoni MT" panose="02070603080606020203" pitchFamily="18" charset="0"/>
            </a:endParaRPr>
          </a:p>
        </p:txBody>
      </p:sp>
    </p:spTree>
    <p:extLst>
      <p:ext uri="{BB962C8B-B14F-4D97-AF65-F5344CB8AC3E}">
        <p14:creationId xmlns:p14="http://schemas.microsoft.com/office/powerpoint/2010/main" val="430136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7252" y="1123405"/>
            <a:ext cx="7123534" cy="4663441"/>
          </a:xfrm>
          <a:prstGeom prst="rect">
            <a:avLst/>
          </a:prstGeom>
        </p:spPr>
      </p:pic>
      <p:sp>
        <p:nvSpPr>
          <p:cNvPr id="3" name="TextBox 2"/>
          <p:cNvSpPr txBox="1"/>
          <p:nvPr/>
        </p:nvSpPr>
        <p:spPr>
          <a:xfrm>
            <a:off x="7694023" y="1123405"/>
            <a:ext cx="3768339" cy="646331"/>
          </a:xfrm>
          <a:prstGeom prst="rect">
            <a:avLst/>
          </a:prstGeom>
          <a:noFill/>
          <a:ln>
            <a:solidFill>
              <a:srgbClr val="FF0000"/>
            </a:solidFill>
          </a:ln>
        </p:spPr>
        <p:txBody>
          <a:bodyPr wrap="none" rtlCol="0">
            <a:spAutoFit/>
          </a:bodyPr>
          <a:lstStyle/>
          <a:p>
            <a:r>
              <a:rPr lang="en" dirty="0">
                <a:latin typeface="Bodoni MT" panose="02070603080606020203" pitchFamily="18" charset="0"/>
              </a:rPr>
              <a:t>Bar chart in the form of a "chimney"</a:t>
            </a:r>
          </a:p>
          <a:p>
            <a:r>
              <a:rPr lang="en" dirty="0">
                <a:latin typeface="Bodoni MT" panose="02070603080606020203" pitchFamily="18" charset="0"/>
              </a:rPr>
              <a:t>("stacked")</a:t>
            </a:r>
            <a:r>
              <a:rPr lang="sr-Latn-RS" dirty="0">
                <a:latin typeface="Bodoni MT" panose="02070603080606020203" pitchFamily="18" charset="0"/>
              </a:rPr>
              <a:t>.</a:t>
            </a:r>
          </a:p>
        </p:txBody>
      </p:sp>
    </p:spTree>
    <p:extLst>
      <p:ext uri="{BB962C8B-B14F-4D97-AF65-F5344CB8AC3E}">
        <p14:creationId xmlns:p14="http://schemas.microsoft.com/office/powerpoint/2010/main" val="506813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 dirty="0"/>
              <a:t>Rules for line diagrams</a:t>
            </a:r>
            <a:endParaRPr lang="sr-Latn-RS" dirty="0"/>
          </a:p>
        </p:txBody>
      </p:sp>
      <p:sp>
        <p:nvSpPr>
          <p:cNvPr id="7" name="Text Placeholder 6"/>
          <p:cNvSpPr>
            <a:spLocks noGrp="1"/>
          </p:cNvSpPr>
          <p:nvPr>
            <p:ph type="body" sz="half" idx="2"/>
          </p:nvPr>
        </p:nvSpPr>
        <p:spPr/>
        <p:txBody>
          <a:bodyPr>
            <a:normAutofit/>
          </a:bodyPr>
          <a:lstStyle/>
          <a:p>
            <a:pPr marL="285750" indent="-285750">
              <a:buFont typeface="Arial" panose="020B0604020202020204" pitchFamily="34" charset="0"/>
              <a:buChar char="•"/>
            </a:pPr>
            <a:r>
              <a:rPr lang="en" sz="1800" dirty="0"/>
              <a:t>Display a maximum of 6 lines on one graphic</a:t>
            </a:r>
          </a:p>
          <a:p>
            <a:pPr marL="285750" indent="-285750">
              <a:buFont typeface="Arial" panose="020B0604020202020204" pitchFamily="34" charset="0"/>
              <a:buChar char="•"/>
            </a:pPr>
            <a:r>
              <a:rPr lang="en" sz="1800" dirty="0"/>
              <a:t>If each line has less than 10 points, then the points should be marked with symbols, as is the case in the graphic on the right; if there are 10 or more points, do not mark them with symbols</a:t>
            </a:r>
          </a:p>
          <a:p>
            <a:pPr marL="285750" indent="-285750">
              <a:buFont typeface="Arial" panose="020B0604020202020204" pitchFamily="34" charset="0"/>
              <a:buChar char="•"/>
            </a:pPr>
            <a:r>
              <a:rPr lang="en" sz="1800" dirty="0"/>
              <a:t>Lines can be distinguished by whether they are solid or broken and by the types of brokenness; do not rely on different colors or shades of gray, the differences will be weak.</a:t>
            </a:r>
            <a:endParaRPr lang="sr-Latn-RS" sz="1800" dirty="0"/>
          </a:p>
        </p:txBody>
      </p:sp>
      <p:pic>
        <p:nvPicPr>
          <p:cNvPr id="8" name="Picture 7"/>
          <p:cNvPicPr>
            <a:picLocks noChangeAspect="1"/>
          </p:cNvPicPr>
          <p:nvPr/>
        </p:nvPicPr>
        <p:blipFill>
          <a:blip r:embed="rId2"/>
          <a:stretch>
            <a:fillRect/>
          </a:stretch>
        </p:blipFill>
        <p:spPr>
          <a:xfrm>
            <a:off x="5241815" y="1257300"/>
            <a:ext cx="6746808" cy="4416816"/>
          </a:xfrm>
          <a:prstGeom prst="rect">
            <a:avLst/>
          </a:prstGeom>
        </p:spPr>
      </p:pic>
      <p:sp>
        <p:nvSpPr>
          <p:cNvPr id="6" name="TextBox 5"/>
          <p:cNvSpPr txBox="1"/>
          <p:nvPr/>
        </p:nvSpPr>
        <p:spPr>
          <a:xfrm>
            <a:off x="4007002" y="6311900"/>
            <a:ext cx="8497454" cy="523220"/>
          </a:xfrm>
          <a:prstGeom prst="rect">
            <a:avLst/>
          </a:prstGeom>
          <a:noFill/>
        </p:spPr>
        <p:txBody>
          <a:bodyPr wrap="none" rtlCol="0">
            <a:spAutoFit/>
          </a:bodyPr>
          <a:lstStyle/>
          <a:p>
            <a:r>
              <a:rPr lang="en" sz="1400" dirty="0">
                <a:latin typeface="Bodoni MT" panose="02070603080606020203" pitchFamily="18" charset="0"/>
              </a:rPr>
              <a:t>Turabian KL. A manual for writers of research papers, theses and dissertations. 8th edition, The University of</a:t>
            </a:r>
          </a:p>
          <a:p>
            <a:r>
              <a:rPr lang="en" sz="1400" dirty="0">
                <a:latin typeface="Bodoni MT" panose="02070603080606020203" pitchFamily="18" charset="0"/>
              </a:rPr>
              <a:t>Chicago Press, Chicago, USA, 2013.</a:t>
            </a:r>
            <a:endParaRPr lang="sr-Latn-RS" sz="1400" dirty="0">
              <a:latin typeface="Bodoni MT" panose="02070603080606020203" pitchFamily="18" charset="0"/>
            </a:endParaRPr>
          </a:p>
        </p:txBody>
      </p:sp>
    </p:spTree>
    <p:extLst>
      <p:ext uri="{BB962C8B-B14F-4D97-AF65-F5344CB8AC3E}">
        <p14:creationId xmlns:p14="http://schemas.microsoft.com/office/powerpoint/2010/main" val="4223295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 dirty="0"/>
              <a:t>Four rules against "tuning" graphs to hide real results</a:t>
            </a:r>
            <a:endParaRPr lang="sr-Latn-RS" dirty="0"/>
          </a:p>
        </p:txBody>
      </p:sp>
      <p:sp>
        <p:nvSpPr>
          <p:cNvPr id="6" name="Content Placeholder 5"/>
          <p:cNvSpPr>
            <a:spLocks noGrp="1"/>
          </p:cNvSpPr>
          <p:nvPr>
            <p:ph idx="1"/>
          </p:nvPr>
        </p:nvSpPr>
        <p:spPr/>
        <p:txBody>
          <a:bodyPr/>
          <a:lstStyle/>
          <a:p>
            <a:r>
              <a:rPr lang="en" dirty="0"/>
              <a:t>Do not manipulate the scale on the Y-axis to increase or decrease the contrast between groups (always show the full scale, from zero to maximum values)</a:t>
            </a:r>
          </a:p>
          <a:p>
            <a:r>
              <a:rPr lang="en" dirty="0"/>
              <a:t>Do not make the table or graph too complex or too simple</a:t>
            </a:r>
          </a:p>
          <a:p>
            <a:r>
              <a:rPr lang="en" dirty="0"/>
              <a:t>Do not use graph types that distort values</a:t>
            </a:r>
          </a:p>
          <a:p>
            <a:r>
              <a:rPr lang="en" dirty="0"/>
              <a:t>If a table or graph clearly indicates a phenomenon, emphasize it in the text.</a:t>
            </a:r>
            <a:endParaRPr lang="sr-Latn-RS" dirty="0"/>
          </a:p>
        </p:txBody>
      </p:sp>
    </p:spTree>
    <p:extLst>
      <p:ext uri="{BB962C8B-B14F-4D97-AF65-F5344CB8AC3E}">
        <p14:creationId xmlns:p14="http://schemas.microsoft.com/office/powerpoint/2010/main" val="1580584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0540"/>
            <a:ext cx="10515600" cy="1325563"/>
          </a:xfrm>
        </p:spPr>
        <p:txBody>
          <a:bodyPr/>
          <a:lstStyle/>
          <a:p>
            <a:r>
              <a:rPr lang="en" dirty="0"/>
              <a:t>Technical tips for graphics</a:t>
            </a:r>
            <a:endParaRPr lang="sr-Latn-RS" dirty="0"/>
          </a:p>
        </p:txBody>
      </p:sp>
      <p:sp>
        <p:nvSpPr>
          <p:cNvPr id="3" name="Content Placeholder 2"/>
          <p:cNvSpPr>
            <a:spLocks noGrp="1"/>
          </p:cNvSpPr>
          <p:nvPr>
            <p:ph idx="1"/>
          </p:nvPr>
        </p:nvSpPr>
        <p:spPr>
          <a:xfrm>
            <a:off x="838200" y="1476103"/>
            <a:ext cx="10515600" cy="5212080"/>
          </a:xfrm>
        </p:spPr>
        <p:txBody>
          <a:bodyPr>
            <a:normAutofit/>
          </a:bodyPr>
          <a:lstStyle/>
          <a:p>
            <a:r>
              <a:rPr lang="en" dirty="0"/>
              <a:t>Elements of the same type, e.g. show axes, lines, points in the same way</a:t>
            </a:r>
          </a:p>
          <a:p>
            <a:r>
              <a:rPr lang="en" dirty="0"/>
              <a:t>Use Arabic numerals for all numerical data</a:t>
            </a:r>
          </a:p>
          <a:p>
            <a:r>
              <a:rPr lang="en" dirty="0"/>
              <a:t>Begin axis names with a capital first letter, eg: "Percentage of maximum response"</a:t>
            </a:r>
          </a:p>
          <a:p>
            <a:r>
              <a:rPr lang="en" dirty="0"/>
              <a:t>Figures should have numbers, in order of appearance, and legends</a:t>
            </a:r>
          </a:p>
          <a:p>
            <a:r>
              <a:rPr lang="en" dirty="0"/>
              <a:t>Put the legend above the picture, and start it "Figure 1. Trend of drug utilization..." ("Figure 1. Trend of drug utilization...")</a:t>
            </a:r>
          </a:p>
          <a:p>
            <a:r>
              <a:rPr lang="en" dirty="0"/>
              <a:t>the legend should be left-centered, and single-spaced</a:t>
            </a:r>
            <a:endParaRPr lang="sr-Latn-RS" dirty="0"/>
          </a:p>
        </p:txBody>
      </p:sp>
    </p:spTree>
    <p:extLst>
      <p:ext uri="{BB962C8B-B14F-4D97-AF65-F5344CB8AC3E}">
        <p14:creationId xmlns:p14="http://schemas.microsoft.com/office/powerpoint/2010/main" val="31385875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Tables</a:t>
            </a:r>
            <a:endParaRPr lang="sr-Latn-RS" dirty="0"/>
          </a:p>
        </p:txBody>
      </p:sp>
      <p:sp>
        <p:nvSpPr>
          <p:cNvPr id="3" name="Content Placeholder 2"/>
          <p:cNvSpPr>
            <a:spLocks noGrp="1"/>
          </p:cNvSpPr>
          <p:nvPr>
            <p:ph idx="1"/>
          </p:nvPr>
        </p:nvSpPr>
        <p:spPr/>
        <p:txBody>
          <a:bodyPr>
            <a:normAutofit fontScale="92500" lnSpcReduction="20000"/>
          </a:bodyPr>
          <a:lstStyle/>
          <a:p>
            <a:r>
              <a:rPr lang="en" dirty="0"/>
              <a:t>Use them if you need to communicate a lot of data; if it is only a few numbers, it is better to say them in the text of the paper, without a table.</a:t>
            </a:r>
          </a:p>
          <a:p>
            <a:r>
              <a:rPr lang="en" dirty="0"/>
              <a:t>We use tables when we want to communicate certain values; if we want to compare some data or indicate a trend, we use graphics.</a:t>
            </a:r>
          </a:p>
          <a:p>
            <a:r>
              <a:rPr lang="en" dirty="0"/>
              <a:t>They should be self-explanatory</a:t>
            </a:r>
          </a:p>
          <a:p>
            <a:r>
              <a:rPr lang="en" dirty="0"/>
              <a:t>They should be understandable at first glance</a:t>
            </a:r>
          </a:p>
          <a:p>
            <a:r>
              <a:rPr lang="en" dirty="0"/>
              <a:t>For tables that occupy several pages, repeat the names of the columns on each new page</a:t>
            </a:r>
          </a:p>
          <a:p>
            <a:r>
              <a:rPr lang="en" dirty="0"/>
              <a:t>If the table is extremely large, it is better to turn it into a supplementary file or an appendix to the paper, than to "push" it into the paper itself at all costs.</a:t>
            </a:r>
          </a:p>
          <a:p>
            <a:endParaRPr lang="sr-Latn-RS" dirty="0"/>
          </a:p>
        </p:txBody>
      </p:sp>
    </p:spTree>
    <p:extLst>
      <p:ext uri="{BB962C8B-B14F-4D97-AF65-F5344CB8AC3E}">
        <p14:creationId xmlns:p14="http://schemas.microsoft.com/office/powerpoint/2010/main" val="319317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Tables</a:t>
            </a:r>
            <a:endParaRPr lang="sr-Latn-RS" dirty="0"/>
          </a:p>
        </p:txBody>
      </p:sp>
      <p:sp>
        <p:nvSpPr>
          <p:cNvPr id="3" name="Content Placeholder 2"/>
          <p:cNvSpPr>
            <a:spLocks noGrp="1"/>
          </p:cNvSpPr>
          <p:nvPr>
            <p:ph idx="1"/>
          </p:nvPr>
        </p:nvSpPr>
        <p:spPr/>
        <p:txBody>
          <a:bodyPr>
            <a:normAutofit fontScale="92500" lnSpcReduction="10000"/>
          </a:bodyPr>
          <a:lstStyle/>
          <a:p>
            <a:r>
              <a:rPr lang="en" dirty="0"/>
              <a:t>Never use tables that have both horizontal and vertical lines</a:t>
            </a:r>
          </a:p>
          <a:p>
            <a:r>
              <a:rPr lang="en" dirty="0"/>
              <a:t>If the table has many rows, slightly shade every fifth row</a:t>
            </a:r>
          </a:p>
          <a:p>
            <a:r>
              <a:rPr lang="en" dirty="0"/>
              <a:t>Do not use a font smaller than 9</a:t>
            </a:r>
          </a:p>
          <a:p>
            <a:r>
              <a:rPr lang="en" dirty="0"/>
              <a:t>Be sure to name the columns and rows</a:t>
            </a:r>
          </a:p>
          <a:p>
            <a:r>
              <a:rPr lang="en" dirty="0"/>
              <a:t>Sum up the values from the columns below and to the right, ie. lines, if possible</a:t>
            </a:r>
          </a:p>
          <a:p>
            <a:r>
              <a:rPr lang="en" dirty="0"/>
              <a:t>Round the figures to the relevant values</a:t>
            </a:r>
          </a:p>
          <a:p>
            <a:r>
              <a:rPr lang="en" dirty="0"/>
              <a:t>Table number and name entered on the line above the table itself</a:t>
            </a:r>
          </a:p>
          <a:p>
            <a:r>
              <a:rPr lang="en" dirty="0"/>
              <a:t>Put the footnote for the table below the table, after one empty line</a:t>
            </a:r>
          </a:p>
          <a:p>
            <a:r>
              <a:rPr lang="en" dirty="0"/>
              <a:t>Leave at least one long line between the text and the name of the table, and the footnote of the table and the text</a:t>
            </a:r>
          </a:p>
        </p:txBody>
      </p:sp>
    </p:spTree>
    <p:extLst>
      <p:ext uri="{BB962C8B-B14F-4D97-AF65-F5344CB8AC3E}">
        <p14:creationId xmlns:p14="http://schemas.microsoft.com/office/powerpoint/2010/main" val="3303000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Position of tables and figures in the text</a:t>
            </a:r>
            <a:endParaRPr lang="sr-Latn-RS" dirty="0"/>
          </a:p>
        </p:txBody>
      </p:sp>
      <p:sp>
        <p:nvSpPr>
          <p:cNvPr id="3" name="Content Placeholder 2"/>
          <p:cNvSpPr>
            <a:spLocks noGrp="1"/>
          </p:cNvSpPr>
          <p:nvPr>
            <p:ph idx="1"/>
          </p:nvPr>
        </p:nvSpPr>
        <p:spPr/>
        <p:txBody>
          <a:bodyPr/>
          <a:lstStyle/>
          <a:p>
            <a:r>
              <a:rPr lang="en" dirty="0"/>
              <a:t>Whenever possible, place a figure or table immediately after the paragraph in which it is first mentioned</a:t>
            </a:r>
          </a:p>
          <a:p>
            <a:r>
              <a:rPr lang="en" dirty="0"/>
              <a:t>Too large tables are better placed in the appendix of the paper than in the text itself</a:t>
            </a:r>
          </a:p>
          <a:p>
            <a:r>
              <a:rPr lang="en" dirty="0"/>
              <a:t>Whenever possible, the table should occupy no more than one page in "portrait" format</a:t>
            </a:r>
          </a:p>
          <a:p>
            <a:r>
              <a:rPr lang="en" dirty="0"/>
              <a:t>For large tables that cannot fit on one page in "portrait" format, try to place them in "landscape" format</a:t>
            </a:r>
            <a:endParaRPr lang="sr-Latn-RS" dirty="0"/>
          </a:p>
        </p:txBody>
      </p:sp>
      <p:sp>
        <p:nvSpPr>
          <p:cNvPr id="4" name="TextBox 3"/>
          <p:cNvSpPr txBox="1"/>
          <p:nvPr/>
        </p:nvSpPr>
        <p:spPr>
          <a:xfrm>
            <a:off x="4007002" y="6311900"/>
            <a:ext cx="8497454" cy="523220"/>
          </a:xfrm>
          <a:prstGeom prst="rect">
            <a:avLst/>
          </a:prstGeom>
          <a:noFill/>
        </p:spPr>
        <p:txBody>
          <a:bodyPr wrap="none" rtlCol="0">
            <a:spAutoFit/>
          </a:bodyPr>
          <a:lstStyle/>
          <a:p>
            <a:r>
              <a:rPr lang="en" sz="1400" dirty="0">
                <a:latin typeface="Bodoni MT" panose="02070603080606020203" pitchFamily="18" charset="0"/>
              </a:rPr>
              <a:t>Turabian KL. A manual for writers of research papers, theses and dissertations. 8th edition, The University of</a:t>
            </a:r>
          </a:p>
          <a:p>
            <a:r>
              <a:rPr lang="en" sz="1400" dirty="0">
                <a:latin typeface="Bodoni MT" panose="02070603080606020203" pitchFamily="18" charset="0"/>
              </a:rPr>
              <a:t>Chicago Press, Chicago, USA, 2013.</a:t>
            </a:r>
            <a:endParaRPr lang="sr-Latn-RS" sz="1400" dirty="0">
              <a:latin typeface="Bodoni MT" panose="02070603080606020203" pitchFamily="18" charset="0"/>
            </a:endParaRPr>
          </a:p>
        </p:txBody>
      </p:sp>
    </p:spTree>
    <p:extLst>
      <p:ext uri="{BB962C8B-B14F-4D97-AF65-F5344CB8AC3E}">
        <p14:creationId xmlns:p14="http://schemas.microsoft.com/office/powerpoint/2010/main" val="918025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Table or image source</a:t>
            </a:r>
            <a:endParaRPr lang="sr-Latn-RS" dirty="0"/>
          </a:p>
        </p:txBody>
      </p:sp>
      <p:sp>
        <p:nvSpPr>
          <p:cNvPr id="3" name="Content Placeholder 2"/>
          <p:cNvSpPr>
            <a:spLocks noGrp="1"/>
          </p:cNvSpPr>
          <p:nvPr>
            <p:ph idx="1"/>
          </p:nvPr>
        </p:nvSpPr>
        <p:spPr/>
        <p:txBody>
          <a:bodyPr/>
          <a:lstStyle/>
          <a:p>
            <a:r>
              <a:rPr lang="en" dirty="0"/>
              <a:t>in the footnote of the table or in the legend of the figure, the original reference must be indicated, if the table or figure does not show our data, but data taken from other publications</a:t>
            </a:r>
          </a:p>
          <a:p>
            <a:r>
              <a:rPr lang="en" dirty="0"/>
              <a:t>Write first </a:t>
            </a:r>
            <a:r>
              <a:rPr lang="en" i="1" dirty="0"/>
              <a:t>Source:</a:t>
            </a:r>
            <a:r>
              <a:rPr lang="en" dirty="0"/>
              <a:t>, and then the reference</a:t>
            </a:r>
            <a:endParaRPr lang="sr-Latn-RS" dirty="0"/>
          </a:p>
        </p:txBody>
      </p:sp>
    </p:spTree>
    <p:extLst>
      <p:ext uri="{BB962C8B-B14F-4D97-AF65-F5344CB8AC3E}">
        <p14:creationId xmlns:p14="http://schemas.microsoft.com/office/powerpoint/2010/main" val="3053327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Technical tips for tables</a:t>
            </a:r>
            <a:endParaRPr lang="sr-Latn-RS" dirty="0"/>
          </a:p>
        </p:txBody>
      </p:sp>
      <p:sp>
        <p:nvSpPr>
          <p:cNvPr id="3" name="Content Placeholder 2"/>
          <p:cNvSpPr>
            <a:spLocks noGrp="1"/>
          </p:cNvSpPr>
          <p:nvPr>
            <p:ph idx="1"/>
          </p:nvPr>
        </p:nvSpPr>
        <p:spPr/>
        <p:txBody>
          <a:bodyPr>
            <a:normAutofit/>
          </a:bodyPr>
          <a:lstStyle/>
          <a:p>
            <a:r>
              <a:rPr lang="en" sz="2400" dirty="0"/>
              <a:t>Use Arabic numerals in tables</a:t>
            </a:r>
          </a:p>
          <a:p>
            <a:r>
              <a:rPr lang="en" sz="2400" dirty="0"/>
              <a:t>Adjust the numbers in the columns so that the decimal point of the number below is in the same position as the decimal point of the number above</a:t>
            </a:r>
          </a:p>
          <a:p>
            <a:r>
              <a:rPr lang="en" sz="2400" dirty="0"/>
              <a:t>Use abbreviations, but be sure to explain them in a footnote</a:t>
            </a:r>
          </a:p>
          <a:p>
            <a:r>
              <a:rPr lang="en" sz="2400" dirty="0"/>
              <a:t>Put the dependent variables as the names of the columns of the table</a:t>
            </a:r>
          </a:p>
          <a:p>
            <a:r>
              <a:rPr lang="en" sz="2400" dirty="0"/>
              <a:t>Put independent and confounding variables as row names (in the first column)</a:t>
            </a:r>
          </a:p>
          <a:p>
            <a:r>
              <a:rPr lang="en" sz="2400" dirty="0"/>
              <a:t>Each table should have a number and a name. For example. </a:t>
            </a:r>
            <a:r>
              <a:rPr lang="en" sz="2400" b="1" i="1" dirty="0"/>
              <a:t>Table 1. Presentation of consumption of antibiotics.</a:t>
            </a:r>
            <a:endParaRPr lang="sr-Latn-RS" sz="2400" dirty="0"/>
          </a:p>
          <a:p>
            <a:r>
              <a:rPr lang="en" sz="2400" dirty="0"/>
              <a:t>The tables are ordered by numbers that are independent of the numbers of the pictures</a:t>
            </a:r>
          </a:p>
        </p:txBody>
      </p:sp>
    </p:spTree>
    <p:extLst>
      <p:ext uri="{BB962C8B-B14F-4D97-AF65-F5344CB8AC3E}">
        <p14:creationId xmlns:p14="http://schemas.microsoft.com/office/powerpoint/2010/main" val="51967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Recommendations for the order of writing parts of an article for a journal</a:t>
            </a:r>
            <a:endParaRPr lang="sr-Latn-RS" dirty="0"/>
          </a:p>
        </p:txBody>
      </p:sp>
      <p:sp>
        <p:nvSpPr>
          <p:cNvPr id="3" name="Content Placeholder 2"/>
          <p:cNvSpPr>
            <a:spLocks noGrp="1"/>
          </p:cNvSpPr>
          <p:nvPr>
            <p:ph idx="1"/>
          </p:nvPr>
        </p:nvSpPr>
        <p:spPr/>
        <p:txBody>
          <a:bodyPr/>
          <a:lstStyle/>
          <a:p>
            <a:pPr marL="514350" indent="-514350" algn="ctr">
              <a:buFont typeface="+mj-lt"/>
              <a:buAutoNum type="arabicPeriod"/>
            </a:pPr>
            <a:r>
              <a:rPr lang="en" dirty="0"/>
              <a:t>The title of the paper</a:t>
            </a:r>
          </a:p>
          <a:p>
            <a:pPr marL="514350" indent="-514350" algn="ctr">
              <a:buFont typeface="+mj-lt"/>
              <a:buAutoNum type="arabicPeriod"/>
            </a:pPr>
            <a:r>
              <a:rPr lang="en" dirty="0"/>
              <a:t>Results</a:t>
            </a:r>
          </a:p>
          <a:p>
            <a:pPr marL="514350" indent="-514350" algn="ctr">
              <a:buFont typeface="+mj-lt"/>
              <a:buAutoNum type="arabicPeriod"/>
            </a:pPr>
            <a:r>
              <a:rPr lang="en" dirty="0"/>
              <a:t>Introduction</a:t>
            </a:r>
          </a:p>
          <a:p>
            <a:pPr marL="514350" indent="-514350" algn="ctr">
              <a:buFont typeface="+mj-lt"/>
              <a:buAutoNum type="arabicPeriod"/>
            </a:pPr>
            <a:r>
              <a:rPr lang="en" dirty="0"/>
              <a:t>Method</a:t>
            </a:r>
          </a:p>
          <a:p>
            <a:pPr marL="514350" indent="-514350" algn="ctr">
              <a:buFont typeface="+mj-lt"/>
              <a:buAutoNum type="arabicPeriod"/>
            </a:pPr>
            <a:r>
              <a:rPr lang="en" dirty="0"/>
              <a:t>Discussion</a:t>
            </a:r>
          </a:p>
          <a:p>
            <a:pPr marL="514350" indent="-514350" algn="ctr">
              <a:buFont typeface="+mj-lt"/>
              <a:buAutoNum type="arabicPeriod"/>
            </a:pPr>
            <a:r>
              <a:rPr lang="en" dirty="0"/>
              <a:t>Conclusion</a:t>
            </a:r>
          </a:p>
          <a:p>
            <a:pPr marL="514350" indent="-514350" algn="ctr">
              <a:buFont typeface="+mj-lt"/>
              <a:buAutoNum type="arabicPeriod"/>
            </a:pPr>
            <a:r>
              <a:rPr lang="en" dirty="0"/>
              <a:t>Summary</a:t>
            </a:r>
            <a:endParaRPr lang="sr-Latn-RS" dirty="0"/>
          </a:p>
        </p:txBody>
      </p:sp>
    </p:spTree>
    <p:extLst>
      <p:ext uri="{BB962C8B-B14F-4D97-AF65-F5344CB8AC3E}">
        <p14:creationId xmlns:p14="http://schemas.microsoft.com/office/powerpoint/2010/main" val="2844832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Technical tips for spreadsheets - continued</a:t>
            </a:r>
            <a:endParaRPr lang="sr-Latn-RS" dirty="0"/>
          </a:p>
        </p:txBody>
      </p:sp>
      <p:sp>
        <p:nvSpPr>
          <p:cNvPr id="3" name="Content Placeholder 2"/>
          <p:cNvSpPr>
            <a:spLocks noGrp="1"/>
          </p:cNvSpPr>
          <p:nvPr>
            <p:ph idx="1"/>
          </p:nvPr>
        </p:nvSpPr>
        <p:spPr/>
        <p:txBody>
          <a:bodyPr>
            <a:normAutofit fontScale="92500" lnSpcReduction="10000"/>
          </a:bodyPr>
          <a:lstStyle/>
          <a:p>
            <a:r>
              <a:rPr lang="en" dirty="0"/>
              <a:t>Do not add shading or colors to tables</a:t>
            </a:r>
          </a:p>
          <a:p>
            <a:r>
              <a:rPr lang="en" dirty="0"/>
              <a:t>Use nouns in column names whenever possible</a:t>
            </a:r>
          </a:p>
          <a:p>
            <a:r>
              <a:rPr lang="en" dirty="0"/>
              <a:t>Column names should be short</a:t>
            </a:r>
          </a:p>
          <a:p>
            <a:r>
              <a:rPr lang="en" dirty="0"/>
              <a:t>The column name should start with a capital letter</a:t>
            </a:r>
          </a:p>
          <a:p>
            <a:r>
              <a:rPr lang="en" dirty="0"/>
              <a:t>Center row names in table cells to the left</a:t>
            </a:r>
          </a:p>
          <a:p>
            <a:r>
              <a:rPr lang="en" dirty="0"/>
              <a:t>Column names should be centered in the middle of the cells</a:t>
            </a:r>
          </a:p>
          <a:p>
            <a:r>
              <a:rPr lang="en" dirty="0"/>
              <a:t>Whenever possible, enter the name of the first column, which contains the row names</a:t>
            </a:r>
          </a:p>
          <a:p>
            <a:r>
              <a:rPr lang="en" dirty="0"/>
              <a:t>Row names should begin with a capital letter and contain nouns whenever possible</a:t>
            </a:r>
            <a:endParaRPr lang="sr-Latn-RS" dirty="0"/>
          </a:p>
        </p:txBody>
      </p:sp>
    </p:spTree>
    <p:extLst>
      <p:ext uri="{BB962C8B-B14F-4D97-AF65-F5344CB8AC3E}">
        <p14:creationId xmlns:p14="http://schemas.microsoft.com/office/powerpoint/2010/main" val="23486516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Technical tips for spreadsheets - continued</a:t>
            </a:r>
            <a:endParaRPr lang="sr-Latn-RS" dirty="0"/>
          </a:p>
        </p:txBody>
      </p:sp>
      <p:sp>
        <p:nvSpPr>
          <p:cNvPr id="3" name="Content Placeholder 2"/>
          <p:cNvSpPr>
            <a:spLocks noGrp="1"/>
          </p:cNvSpPr>
          <p:nvPr>
            <p:ph idx="1"/>
          </p:nvPr>
        </p:nvSpPr>
        <p:spPr>
          <a:xfrm>
            <a:off x="838200" y="1825625"/>
            <a:ext cx="10515600" cy="3830592"/>
          </a:xfrm>
        </p:spPr>
        <p:txBody>
          <a:bodyPr>
            <a:normAutofit/>
          </a:bodyPr>
          <a:lstStyle/>
          <a:p>
            <a:r>
              <a:rPr lang="en" dirty="0"/>
              <a:t>If the row name goes in several lines, and the data in the table cell only in one line, then the data should be at the same level as the last line of the row name, e.g.:</a:t>
            </a:r>
          </a:p>
          <a:p>
            <a:endParaRPr lang="sr-Latn-RS" dirty="0"/>
          </a:p>
          <a:p>
            <a:endParaRPr lang="sr-Latn-RS" dirty="0"/>
          </a:p>
          <a:p>
            <a:endParaRPr lang="sr-Latn-RS" dirty="0"/>
          </a:p>
          <a:p>
            <a:r>
              <a:rPr lang="en" dirty="0"/>
              <a:t>If the name of the row and the data in the cells go to several lines, then put the first line of the row name and the first line of the data in the same level, e.g.:</a:t>
            </a:r>
            <a:endParaRPr lang="sr-Latn-RS" dirty="0"/>
          </a:p>
        </p:txBody>
      </p:sp>
      <p:graphicFrame>
        <p:nvGraphicFramePr>
          <p:cNvPr id="4" name="Table 3"/>
          <p:cNvGraphicFramePr>
            <a:graphicFrameLocks noGrp="1"/>
          </p:cNvGraphicFramePr>
          <p:nvPr>
            <p:extLst>
              <p:ext uri="{D42A27DB-BD31-4B8C-83A1-F6EECF244321}">
                <p14:modId xmlns:p14="http://schemas.microsoft.com/office/powerpoint/2010/main" val="3672540127"/>
              </p:ext>
            </p:extLst>
          </p:nvPr>
        </p:nvGraphicFramePr>
        <p:xfrm>
          <a:off x="1836057" y="3306112"/>
          <a:ext cx="4695372" cy="1188720"/>
        </p:xfrm>
        <a:graphic>
          <a:graphicData uri="http://schemas.openxmlformats.org/drawingml/2006/table">
            <a:tbl>
              <a:tblPr firstRow="1" bandRow="1">
                <a:tableStyleId>{5C22544A-7EE6-4342-B048-85BDC9FD1C3A}</a:tableStyleId>
              </a:tblPr>
              <a:tblGrid>
                <a:gridCol w="1565124">
                  <a:extLst>
                    <a:ext uri="{9D8B030D-6E8A-4147-A177-3AD203B41FA5}">
                      <a16:colId xmlns:a16="http://schemas.microsoft.com/office/drawing/2014/main" val="4257065958"/>
                    </a:ext>
                  </a:extLst>
                </a:gridCol>
                <a:gridCol w="1565124">
                  <a:extLst>
                    <a:ext uri="{9D8B030D-6E8A-4147-A177-3AD203B41FA5}">
                      <a16:colId xmlns:a16="http://schemas.microsoft.com/office/drawing/2014/main" val="1776661699"/>
                    </a:ext>
                  </a:extLst>
                </a:gridCol>
                <a:gridCol w="1565124">
                  <a:extLst>
                    <a:ext uri="{9D8B030D-6E8A-4147-A177-3AD203B41FA5}">
                      <a16:colId xmlns:a16="http://schemas.microsoft.com/office/drawing/2014/main" val="4179738331"/>
                    </a:ext>
                  </a:extLst>
                </a:gridCol>
              </a:tblGrid>
              <a:tr h="589038">
                <a:tc>
                  <a:txBody>
                    <a:bodyPr/>
                    <a:lstStyle/>
                    <a:p>
                      <a:r>
                        <a:rPr lang="en" dirty="0">
                          <a:latin typeface="Bodoni MT" panose="02070603080606020203" pitchFamily="18" charset="0"/>
                        </a:rPr>
                        <a:t>Daily consumption of antibiotics in the hospital</a:t>
                      </a:r>
                      <a:endParaRPr lang="sr-Latn-RS" dirty="0">
                        <a:latin typeface="Bodoni MT" panose="02070603080606020203" pitchFamily="18" charset="0"/>
                      </a:endParaRPr>
                    </a:p>
                  </a:txBody>
                  <a:tcPr/>
                </a:tc>
                <a:tc>
                  <a:txBody>
                    <a:bodyPr/>
                    <a:lstStyle/>
                    <a:p>
                      <a:endParaRPr lang="sr-Latn-RS" dirty="0">
                        <a:latin typeface="Bodoni MT" panose="02070603080606020203" pitchFamily="18" charset="0"/>
                      </a:endParaRPr>
                    </a:p>
                    <a:p>
                      <a:endParaRPr lang="sr-Latn-RS" dirty="0">
                        <a:latin typeface="Bodoni MT" panose="02070603080606020203" pitchFamily="18" charset="0"/>
                      </a:endParaRPr>
                    </a:p>
                    <a:p>
                      <a:endParaRPr lang="sr-Latn-RS" dirty="0">
                        <a:latin typeface="Bodoni MT" panose="02070603080606020203" pitchFamily="18" charset="0"/>
                      </a:endParaRPr>
                    </a:p>
                    <a:p>
                      <a:pPr algn="ctr"/>
                      <a:r>
                        <a:rPr lang="en" dirty="0">
                          <a:latin typeface="Bodoni MT" panose="02070603080606020203" pitchFamily="18" charset="0"/>
                        </a:rPr>
                        <a:t>120 DDD</a:t>
                      </a:r>
                      <a:endParaRPr lang="sr-Latn-RS" dirty="0">
                        <a:latin typeface="Bodoni MT" panose="02070603080606020203" pitchFamily="18" charset="0"/>
                      </a:endParaRPr>
                    </a:p>
                  </a:txBody>
                  <a:tcPr/>
                </a:tc>
                <a:tc>
                  <a:txBody>
                    <a:bodyPr/>
                    <a:lstStyle/>
                    <a:p>
                      <a:endParaRPr lang="sr-Latn-RS" dirty="0">
                        <a:latin typeface="Bodoni MT" panose="02070603080606020203" pitchFamily="18" charset="0"/>
                      </a:endParaRPr>
                    </a:p>
                    <a:p>
                      <a:endParaRPr lang="sr-Latn-RS" dirty="0">
                        <a:latin typeface="Bodoni MT" panose="02070603080606020203" pitchFamily="18" charset="0"/>
                      </a:endParaRPr>
                    </a:p>
                    <a:p>
                      <a:endParaRPr lang="sr-Latn-RS" dirty="0">
                        <a:latin typeface="Bodoni MT" panose="02070603080606020203" pitchFamily="18" charset="0"/>
                      </a:endParaRPr>
                    </a:p>
                    <a:p>
                      <a:pPr algn="ctr"/>
                      <a:r>
                        <a:rPr lang="en" dirty="0">
                          <a:latin typeface="Bodoni MT" panose="02070603080606020203" pitchFamily="18" charset="0"/>
                        </a:rPr>
                        <a:t>60 DDD</a:t>
                      </a:r>
                      <a:endParaRPr lang="sr-Latn-RS" dirty="0">
                        <a:latin typeface="Bodoni MT" panose="02070603080606020203" pitchFamily="18" charset="0"/>
                      </a:endParaRPr>
                    </a:p>
                  </a:txBody>
                  <a:tcPr/>
                </a:tc>
                <a:extLst>
                  <a:ext uri="{0D108BD9-81ED-4DB2-BD59-A6C34878D82A}">
                    <a16:rowId xmlns:a16="http://schemas.microsoft.com/office/drawing/2014/main" val="2820624959"/>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202373605"/>
              </p:ext>
            </p:extLst>
          </p:nvPr>
        </p:nvGraphicFramePr>
        <p:xfrm>
          <a:off x="4848679" y="5613884"/>
          <a:ext cx="4695372" cy="1188720"/>
        </p:xfrm>
        <a:graphic>
          <a:graphicData uri="http://schemas.openxmlformats.org/drawingml/2006/table">
            <a:tbl>
              <a:tblPr firstRow="1" bandRow="1">
                <a:tableStyleId>{5C22544A-7EE6-4342-B048-85BDC9FD1C3A}</a:tableStyleId>
              </a:tblPr>
              <a:tblGrid>
                <a:gridCol w="1565124">
                  <a:extLst>
                    <a:ext uri="{9D8B030D-6E8A-4147-A177-3AD203B41FA5}">
                      <a16:colId xmlns:a16="http://schemas.microsoft.com/office/drawing/2014/main" val="4257065958"/>
                    </a:ext>
                  </a:extLst>
                </a:gridCol>
                <a:gridCol w="1565124">
                  <a:extLst>
                    <a:ext uri="{9D8B030D-6E8A-4147-A177-3AD203B41FA5}">
                      <a16:colId xmlns:a16="http://schemas.microsoft.com/office/drawing/2014/main" val="1776661699"/>
                    </a:ext>
                  </a:extLst>
                </a:gridCol>
                <a:gridCol w="1565124">
                  <a:extLst>
                    <a:ext uri="{9D8B030D-6E8A-4147-A177-3AD203B41FA5}">
                      <a16:colId xmlns:a16="http://schemas.microsoft.com/office/drawing/2014/main" val="4179738331"/>
                    </a:ext>
                  </a:extLst>
                </a:gridCol>
              </a:tblGrid>
              <a:tr h="589038">
                <a:tc>
                  <a:txBody>
                    <a:bodyPr/>
                    <a:lstStyle/>
                    <a:p>
                      <a:r>
                        <a:rPr lang="en" dirty="0">
                          <a:latin typeface="Bodoni MT" panose="02070603080606020203" pitchFamily="18" charset="0"/>
                        </a:rPr>
                        <a:t>Daily consumption of antibiotics in the hospital</a:t>
                      </a:r>
                      <a:endParaRPr lang="sr-Latn-RS" dirty="0">
                        <a:latin typeface="Bodoni MT" panose="02070603080606020203" pitchFamily="18" charset="0"/>
                      </a:endParaRPr>
                    </a:p>
                  </a:txBody>
                  <a:tcPr/>
                </a:tc>
                <a:tc>
                  <a:txBody>
                    <a:bodyPr/>
                    <a:lstStyle/>
                    <a:p>
                      <a:pPr algn="ctr"/>
                      <a:r>
                        <a:rPr lang="en" dirty="0">
                          <a:latin typeface="Bodoni MT" panose="02070603080606020203" pitchFamily="18" charset="0"/>
                        </a:rPr>
                        <a:t>From </a:t>
                      </a:r>
                      <a:r>
                        <a:rPr lang="en" baseline="0" dirty="0">
                          <a:latin typeface="Bodoni MT" panose="02070603080606020203" pitchFamily="18" charset="0"/>
                        </a:rPr>
                        <a:t>100 DDD to 200 DDD</a:t>
                      </a:r>
                      <a:endParaRPr lang="sr-Latn-RS" dirty="0">
                        <a:latin typeface="Bodoni MT" panose="02070603080606020203" pitchFamily="18" charset="0"/>
                      </a:endParaRPr>
                    </a:p>
                  </a:txBody>
                  <a:tcPr/>
                </a:tc>
                <a:tc>
                  <a:txBody>
                    <a:bodyPr/>
                    <a:lstStyle/>
                    <a:p>
                      <a:pPr algn="ctr"/>
                      <a:r>
                        <a:rPr lang="en" dirty="0">
                          <a:latin typeface="Bodoni MT" panose="02070603080606020203" pitchFamily="18" charset="0"/>
                        </a:rPr>
                        <a:t>From 60 DDD to 80 DDD</a:t>
                      </a:r>
                      <a:endParaRPr lang="sr-Latn-RS" dirty="0">
                        <a:latin typeface="Bodoni MT" panose="02070603080606020203" pitchFamily="18" charset="0"/>
                      </a:endParaRPr>
                    </a:p>
                  </a:txBody>
                  <a:tcPr/>
                </a:tc>
                <a:extLst>
                  <a:ext uri="{0D108BD9-81ED-4DB2-BD59-A6C34878D82A}">
                    <a16:rowId xmlns:a16="http://schemas.microsoft.com/office/drawing/2014/main" val="2820624959"/>
                  </a:ext>
                </a:extLst>
              </a:tr>
            </a:tbl>
          </a:graphicData>
        </a:graphic>
      </p:graphicFrame>
    </p:spTree>
    <p:extLst>
      <p:ext uri="{BB962C8B-B14F-4D97-AF65-F5344CB8AC3E}">
        <p14:creationId xmlns:p14="http://schemas.microsoft.com/office/powerpoint/2010/main" val="1804232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INTRODUCTION</a:t>
            </a:r>
            <a:endParaRPr lang="en-US" dirty="0"/>
          </a:p>
        </p:txBody>
      </p:sp>
      <p:sp>
        <p:nvSpPr>
          <p:cNvPr id="3" name="Content Placeholder 2"/>
          <p:cNvSpPr>
            <a:spLocks noGrp="1"/>
          </p:cNvSpPr>
          <p:nvPr>
            <p:ph idx="1"/>
          </p:nvPr>
        </p:nvSpPr>
        <p:spPr/>
        <p:txBody>
          <a:bodyPr/>
          <a:lstStyle/>
          <a:p>
            <a:r>
              <a:rPr lang="en" dirty="0"/>
              <a:t>In the first paragraph, define and briefly explain the disease that the paper deals with, the basic epidemiological data.</a:t>
            </a:r>
          </a:p>
          <a:p>
            <a:r>
              <a:rPr lang="en" dirty="0"/>
              <a:t>In the second paragraph, state what is known so far about the topic of the work - be sure to state all relevant references, whether they speak in support of or against your concept</a:t>
            </a:r>
          </a:p>
          <a:p>
            <a:r>
              <a:rPr lang="en" dirty="0"/>
              <a:t>In the third paragraph, state the weaknesses of previous studies on the topic of work, what is still unknown and how your study will contribute to the solution of those questions</a:t>
            </a:r>
          </a:p>
          <a:p>
            <a:r>
              <a:rPr lang="en" dirty="0"/>
              <a:t>Finally, state the goal of the work in one sentence</a:t>
            </a:r>
            <a:endParaRPr lang="en-US" dirty="0"/>
          </a:p>
        </p:txBody>
      </p:sp>
    </p:spTree>
    <p:extLst>
      <p:ext uri="{BB962C8B-B14F-4D97-AF65-F5344CB8AC3E}">
        <p14:creationId xmlns:p14="http://schemas.microsoft.com/office/powerpoint/2010/main" val="35001774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4 concepts that should include an introduction:</a:t>
            </a:r>
            <a:endParaRPr lang="sr-Latn-RS" dirty="0"/>
          </a:p>
        </p:txBody>
      </p:sp>
      <p:sp>
        <p:nvSpPr>
          <p:cNvPr id="3" name="Content Placeholder 2"/>
          <p:cNvSpPr>
            <a:spLocks noGrp="1"/>
          </p:cNvSpPr>
          <p:nvPr>
            <p:ph idx="1"/>
          </p:nvPr>
        </p:nvSpPr>
        <p:spPr/>
        <p:txBody>
          <a:bodyPr/>
          <a:lstStyle/>
          <a:p>
            <a:pPr marL="514350" indent="-514350">
              <a:buFont typeface="+mj-lt"/>
              <a:buAutoNum type="arabicPeriod"/>
            </a:pPr>
            <a:r>
              <a:rPr lang="en" dirty="0"/>
              <a:t>Importance of the topic</a:t>
            </a:r>
          </a:p>
          <a:p>
            <a:pPr marL="514350" indent="-514350">
              <a:buFont typeface="+mj-lt"/>
              <a:buAutoNum type="arabicPeriod"/>
            </a:pPr>
            <a:r>
              <a:rPr lang="en" dirty="0"/>
              <a:t>Lack of information on the subject in the available literature</a:t>
            </a:r>
          </a:p>
          <a:p>
            <a:pPr marL="514350" indent="-514350">
              <a:buFont typeface="+mj-lt"/>
              <a:buAutoNum type="arabicPeriod"/>
            </a:pPr>
            <a:r>
              <a:rPr lang="en" dirty="0"/>
              <a:t>Literature review supporting key concepts</a:t>
            </a:r>
          </a:p>
          <a:p>
            <a:pPr marL="514350" indent="-514350">
              <a:buFont typeface="+mj-lt"/>
              <a:buAutoNum type="arabicPeriod"/>
            </a:pPr>
            <a:r>
              <a:rPr lang="en" dirty="0"/>
              <a:t>The aim of the work and the hypothesis arising from the literature review</a:t>
            </a:r>
          </a:p>
        </p:txBody>
      </p:sp>
    </p:spTree>
    <p:extLst>
      <p:ext uri="{BB962C8B-B14F-4D97-AF65-F5344CB8AC3E}">
        <p14:creationId xmlns:p14="http://schemas.microsoft.com/office/powerpoint/2010/main" val="33767257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METHODS</a:t>
            </a:r>
            <a:endParaRPr lang="en-US" dirty="0"/>
          </a:p>
        </p:txBody>
      </p:sp>
      <p:sp>
        <p:nvSpPr>
          <p:cNvPr id="3" name="Content Placeholder 2"/>
          <p:cNvSpPr>
            <a:spLocks noGrp="1"/>
          </p:cNvSpPr>
          <p:nvPr>
            <p:ph idx="1"/>
          </p:nvPr>
        </p:nvSpPr>
        <p:spPr/>
        <p:txBody>
          <a:bodyPr>
            <a:normAutofit fontScale="92500" lnSpcReduction="10000"/>
          </a:bodyPr>
          <a:lstStyle/>
          <a:p>
            <a:r>
              <a:rPr lang="en" dirty="0"/>
              <a:t>As a rule of thumb - enough data should be provided so that someone else can replicate your research based on what has been provided</a:t>
            </a:r>
          </a:p>
          <a:p>
            <a:r>
              <a:rPr lang="en" dirty="0"/>
              <a:t>It is mandatory to state the type of study, the population with inclusion and exclusion criteria, the method of sample selection, the method of measuring the dependent variable, independent and confounding variables, the achieved power of the study.</a:t>
            </a:r>
          </a:p>
          <a:p>
            <a:r>
              <a:rPr lang="en" dirty="0"/>
              <a:t>State the study protocol and the most important procedures</a:t>
            </a:r>
          </a:p>
          <a:p>
            <a:r>
              <a:rPr lang="en" dirty="0"/>
              <a:t>A paragraph related to statistics is mandatory</a:t>
            </a:r>
          </a:p>
          <a:p>
            <a:r>
              <a:rPr lang="en" dirty="0"/>
              <a:t>Declare that there is a written consent of the patients, state the number and date of the decision of the Ethics Committee</a:t>
            </a:r>
          </a:p>
          <a:p>
            <a:r>
              <a:rPr lang="en" dirty="0"/>
              <a:t>Register a previous clinical study, meta-analysis or systematic review, and provide data about it</a:t>
            </a:r>
          </a:p>
          <a:p>
            <a:endParaRPr lang="en-US" dirty="0"/>
          </a:p>
        </p:txBody>
      </p:sp>
    </p:spTree>
    <p:extLst>
      <p:ext uri="{BB962C8B-B14F-4D97-AF65-F5344CB8AC3E}">
        <p14:creationId xmlns:p14="http://schemas.microsoft.com/office/powerpoint/2010/main" val="2160368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Mandatory constituent parts of the METHOD</a:t>
            </a:r>
            <a:endParaRPr lang="sr-Latn-RS" dirty="0"/>
          </a:p>
        </p:txBody>
      </p:sp>
      <p:sp>
        <p:nvSpPr>
          <p:cNvPr id="3" name="Content Placeholder 2"/>
          <p:cNvSpPr>
            <a:spLocks noGrp="1"/>
          </p:cNvSpPr>
          <p:nvPr>
            <p:ph idx="1"/>
          </p:nvPr>
        </p:nvSpPr>
        <p:spPr/>
        <p:txBody>
          <a:bodyPr/>
          <a:lstStyle/>
          <a:p>
            <a:pPr marL="514350" indent="-514350">
              <a:buFont typeface="+mj-lt"/>
              <a:buAutoNum type="arabicPeriod"/>
            </a:pPr>
            <a:r>
              <a:rPr lang="en" dirty="0"/>
              <a:t>Population and instruments used in the study</a:t>
            </a:r>
          </a:p>
          <a:p>
            <a:pPr marL="514350" indent="-514350">
              <a:buFont typeface="+mj-lt"/>
              <a:buAutoNum type="arabicPeriod"/>
            </a:pPr>
            <a:r>
              <a:rPr lang="en" dirty="0"/>
              <a:t>Measurement procedures in the study</a:t>
            </a:r>
          </a:p>
          <a:p>
            <a:pPr marL="514350" indent="-514350">
              <a:buFont typeface="+mj-lt"/>
              <a:buAutoNum type="arabicPeriod"/>
            </a:pPr>
            <a:r>
              <a:rPr lang="en" dirty="0"/>
              <a:t>The protocol used</a:t>
            </a:r>
          </a:p>
          <a:p>
            <a:pPr marL="514350" indent="-514350">
              <a:buFont typeface="+mj-lt"/>
              <a:buAutoNum type="arabicPeriod"/>
            </a:pPr>
            <a:r>
              <a:rPr lang="en" dirty="0"/>
              <a:t>Outcomes and how they were measured</a:t>
            </a:r>
          </a:p>
          <a:p>
            <a:pPr marL="514350" indent="-514350">
              <a:buFont typeface="+mj-lt"/>
              <a:buAutoNum type="arabicPeriod"/>
            </a:pPr>
            <a:r>
              <a:rPr lang="en" dirty="0"/>
              <a:t>Results analysis methods</a:t>
            </a:r>
            <a:endParaRPr lang="sr-Latn-RS" dirty="0"/>
          </a:p>
        </p:txBody>
      </p:sp>
    </p:spTree>
    <p:extLst>
      <p:ext uri="{BB962C8B-B14F-4D97-AF65-F5344CB8AC3E}">
        <p14:creationId xmlns:p14="http://schemas.microsoft.com/office/powerpoint/2010/main" val="37493784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DISCUSSION</a:t>
            </a:r>
            <a:endParaRPr lang="en-US" dirty="0"/>
          </a:p>
        </p:txBody>
      </p:sp>
      <p:sp>
        <p:nvSpPr>
          <p:cNvPr id="3" name="Content Placeholder 2"/>
          <p:cNvSpPr>
            <a:spLocks noGrp="1"/>
          </p:cNvSpPr>
          <p:nvPr>
            <p:ph idx="1"/>
          </p:nvPr>
        </p:nvSpPr>
        <p:spPr/>
        <p:txBody>
          <a:bodyPr>
            <a:normAutofit lnSpcReduction="10000"/>
          </a:bodyPr>
          <a:lstStyle/>
          <a:p>
            <a:r>
              <a:rPr lang="en" dirty="0"/>
              <a:t>The first paragraph - summation of the obtained results and implications.</a:t>
            </a:r>
          </a:p>
          <a:p>
            <a:r>
              <a:rPr lang="en" dirty="0"/>
              <a:t>Do not repeat results, but indicate how each result supports your main concept</a:t>
            </a:r>
          </a:p>
          <a:p>
            <a:r>
              <a:rPr lang="en" dirty="0"/>
              <a:t>Support each of the results with a reference, ie. results of others, but also indicate how your result further (better than already published studies) confirms the concept you want to prove</a:t>
            </a:r>
          </a:p>
          <a:p>
            <a:r>
              <a:rPr lang="en" dirty="0"/>
              <a:t>In one paragraph, state what needs further investigation and what unsolved "mysteries" remain</a:t>
            </a:r>
          </a:p>
          <a:p>
            <a:r>
              <a:rPr lang="en" dirty="0"/>
              <a:t>State frankly the limitations of the study in one paragraph</a:t>
            </a:r>
          </a:p>
          <a:p>
            <a:r>
              <a:rPr lang="en" dirty="0"/>
              <a:t>The last paragraph is the conclusion - to state the main result and implications.</a:t>
            </a:r>
          </a:p>
        </p:txBody>
      </p:sp>
    </p:spTree>
    <p:extLst>
      <p:ext uri="{BB962C8B-B14F-4D97-AF65-F5344CB8AC3E}">
        <p14:creationId xmlns:p14="http://schemas.microsoft.com/office/powerpoint/2010/main" val="11162126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Objectives of the conclusion</a:t>
            </a:r>
            <a:endParaRPr lang="sr-Latn-RS" dirty="0"/>
          </a:p>
        </p:txBody>
      </p:sp>
      <p:sp>
        <p:nvSpPr>
          <p:cNvPr id="3" name="Content Placeholder 2"/>
          <p:cNvSpPr>
            <a:spLocks noGrp="1"/>
          </p:cNvSpPr>
          <p:nvPr>
            <p:ph idx="1"/>
          </p:nvPr>
        </p:nvSpPr>
        <p:spPr/>
        <p:txBody>
          <a:bodyPr/>
          <a:lstStyle/>
          <a:p>
            <a:r>
              <a:rPr lang="en" dirty="0"/>
              <a:t>Clearly state what we claim</a:t>
            </a:r>
          </a:p>
          <a:p>
            <a:r>
              <a:rPr lang="en" dirty="0"/>
              <a:t>Explain to the reader the significance of what we are claiming</a:t>
            </a:r>
          </a:p>
          <a:p>
            <a:r>
              <a:rPr lang="en" dirty="0"/>
              <a:t>Suggest the need for new research</a:t>
            </a:r>
            <a:endParaRPr lang="sr-Latn-RS" dirty="0"/>
          </a:p>
        </p:txBody>
      </p:sp>
    </p:spTree>
    <p:extLst>
      <p:ext uri="{BB962C8B-B14F-4D97-AF65-F5344CB8AC3E}">
        <p14:creationId xmlns:p14="http://schemas.microsoft.com/office/powerpoint/2010/main" val="40968521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Parts of the Conclusion</a:t>
            </a:r>
            <a:endParaRPr lang="sr-Latn-RS" dirty="0"/>
          </a:p>
        </p:txBody>
      </p:sp>
      <p:sp>
        <p:nvSpPr>
          <p:cNvPr id="3" name="Content Placeholder 2"/>
          <p:cNvSpPr>
            <a:spLocks noGrp="1"/>
          </p:cNvSpPr>
          <p:nvPr>
            <p:ph idx="1"/>
          </p:nvPr>
        </p:nvSpPr>
        <p:spPr/>
        <p:txBody>
          <a:bodyPr/>
          <a:lstStyle/>
          <a:p>
            <a:r>
              <a:rPr lang="en" dirty="0"/>
              <a:t>To repeat first the main claim of the paper</a:t>
            </a:r>
          </a:p>
          <a:p>
            <a:r>
              <a:rPr lang="en" dirty="0"/>
              <a:t>Point out the significance of the statement</a:t>
            </a:r>
          </a:p>
          <a:p>
            <a:r>
              <a:rPr lang="en" dirty="0"/>
              <a:t>Point out the possibilities of practical application of the claim</a:t>
            </a:r>
          </a:p>
          <a:p>
            <a:r>
              <a:rPr lang="en" dirty="0"/>
              <a:t>Point out the need for new research (specify what)</a:t>
            </a:r>
            <a:endParaRPr lang="sr-Latn-RS" dirty="0"/>
          </a:p>
        </p:txBody>
      </p:sp>
      <p:sp>
        <p:nvSpPr>
          <p:cNvPr id="4" name="TextBox 3"/>
          <p:cNvSpPr txBox="1"/>
          <p:nvPr/>
        </p:nvSpPr>
        <p:spPr>
          <a:xfrm>
            <a:off x="4007002" y="6311900"/>
            <a:ext cx="8497454" cy="523220"/>
          </a:xfrm>
          <a:prstGeom prst="rect">
            <a:avLst/>
          </a:prstGeom>
          <a:noFill/>
        </p:spPr>
        <p:txBody>
          <a:bodyPr wrap="none" rtlCol="0">
            <a:spAutoFit/>
          </a:bodyPr>
          <a:lstStyle/>
          <a:p>
            <a:r>
              <a:rPr lang="en" sz="1400" dirty="0">
                <a:latin typeface="Bodoni MT" panose="02070603080606020203" pitchFamily="18" charset="0"/>
              </a:rPr>
              <a:t>Turabian KL. A manual for writers of research papers, theses and dissertations. 8th edition, The University of</a:t>
            </a:r>
          </a:p>
          <a:p>
            <a:r>
              <a:rPr lang="en" sz="1400" dirty="0">
                <a:latin typeface="Bodoni MT" panose="02070603080606020203" pitchFamily="18" charset="0"/>
              </a:rPr>
              <a:t>Chicago Press, Chicago, USA, 2013.</a:t>
            </a:r>
            <a:endParaRPr lang="sr-Latn-RS" sz="1400" dirty="0">
              <a:latin typeface="Bodoni MT" panose="02070603080606020203" pitchFamily="18" charset="0"/>
            </a:endParaRPr>
          </a:p>
        </p:txBody>
      </p:sp>
    </p:spTree>
    <p:extLst>
      <p:ext uri="{BB962C8B-B14F-4D97-AF65-F5344CB8AC3E}">
        <p14:creationId xmlns:p14="http://schemas.microsoft.com/office/powerpoint/2010/main" val="18755435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ABSTRACT</a:t>
            </a:r>
            <a:endParaRPr lang="en-US" dirty="0"/>
          </a:p>
        </p:txBody>
      </p:sp>
      <p:sp>
        <p:nvSpPr>
          <p:cNvPr id="3" name="Content Placeholder 2"/>
          <p:cNvSpPr>
            <a:spLocks noGrp="1"/>
          </p:cNvSpPr>
          <p:nvPr>
            <p:ph idx="1"/>
          </p:nvPr>
        </p:nvSpPr>
        <p:spPr/>
        <p:txBody>
          <a:bodyPr>
            <a:normAutofit fontScale="92500" lnSpcReduction="20000"/>
          </a:bodyPr>
          <a:lstStyle/>
          <a:p>
            <a:r>
              <a:rPr lang="sr-Latn-RS" dirty="0"/>
              <a:t>It </a:t>
            </a:r>
            <a:r>
              <a:rPr lang="en" dirty="0"/>
              <a:t>should </a:t>
            </a:r>
            <a:r>
              <a:rPr lang="sr-Latn-RS" dirty="0"/>
              <a:t>make</a:t>
            </a:r>
            <a:r>
              <a:rPr lang="en" dirty="0"/>
              <a:t> the reader</a:t>
            </a:r>
            <a:r>
              <a:rPr lang="sr-Latn-RS" dirty="0"/>
              <a:t> interested in</a:t>
            </a:r>
            <a:endParaRPr lang="en" dirty="0"/>
          </a:p>
          <a:p>
            <a:r>
              <a:rPr lang="en" dirty="0"/>
              <a:t>It must be </a:t>
            </a:r>
            <a:r>
              <a:rPr lang="en" b="1" dirty="0">
                <a:solidFill>
                  <a:srgbClr val="FF0000"/>
                </a:solidFill>
              </a:rPr>
              <a:t>self-explanatory </a:t>
            </a:r>
            <a:r>
              <a:rPr lang="en" dirty="0"/>
              <a:t>, informative, but without many details.</a:t>
            </a:r>
          </a:p>
          <a:p>
            <a:r>
              <a:rPr lang="en" dirty="0"/>
              <a:t>First, briefly explain the disease or system you are studying and indicate what is known about it so far.</a:t>
            </a:r>
          </a:p>
          <a:p>
            <a:r>
              <a:rPr lang="en" dirty="0"/>
              <a:t>State the main result</a:t>
            </a:r>
          </a:p>
          <a:p>
            <a:r>
              <a:rPr lang="en" dirty="0"/>
              <a:t>A few sentences explaining the discovered mechanism (if it is an experimental study)</a:t>
            </a:r>
          </a:p>
          <a:p>
            <a:r>
              <a:rPr lang="en" dirty="0"/>
              <a:t>In the conclusion, explain the implications of the study results, without giving too much importance</a:t>
            </a:r>
          </a:p>
          <a:p>
            <a:r>
              <a:rPr lang="en" dirty="0"/>
              <a:t>When writing about what is already known, use the present tense, and when presenting the results of a study, use the past tense; avoid the passive</a:t>
            </a:r>
          </a:p>
        </p:txBody>
      </p:sp>
    </p:spTree>
    <p:extLst>
      <p:ext uri="{BB962C8B-B14F-4D97-AF65-F5344CB8AC3E}">
        <p14:creationId xmlns:p14="http://schemas.microsoft.com/office/powerpoint/2010/main" val="1769286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TITLE OF WORK</a:t>
            </a:r>
            <a:endParaRPr lang="en-US" dirty="0"/>
          </a:p>
        </p:txBody>
      </p:sp>
      <p:sp>
        <p:nvSpPr>
          <p:cNvPr id="3" name="Content Placeholder 2"/>
          <p:cNvSpPr>
            <a:spLocks noGrp="1"/>
          </p:cNvSpPr>
          <p:nvPr>
            <p:ph idx="1"/>
          </p:nvPr>
        </p:nvSpPr>
        <p:spPr/>
        <p:txBody>
          <a:bodyPr/>
          <a:lstStyle/>
          <a:p>
            <a:r>
              <a:rPr lang="en" dirty="0"/>
              <a:t>No more than 15 words</a:t>
            </a:r>
          </a:p>
          <a:p>
            <a:r>
              <a:rPr lang="en" dirty="0"/>
              <a:t>It should not be pretentious (inflating your results or implying much more than the results suggest)</a:t>
            </a:r>
          </a:p>
          <a:p>
            <a:r>
              <a:rPr lang="en" dirty="0"/>
              <a:t>Don't use jargon</a:t>
            </a:r>
          </a:p>
          <a:p>
            <a:r>
              <a:rPr lang="en" dirty="0"/>
              <a:t>The title should be immediately understandable to the reader</a:t>
            </a:r>
          </a:p>
          <a:p>
            <a:r>
              <a:rPr lang="en" dirty="0"/>
              <a:t>Do not use quotation marks, commas, colons, etc</a:t>
            </a:r>
          </a:p>
          <a:p>
            <a:r>
              <a:rPr lang="en" dirty="0"/>
              <a:t>The title should make it clear which species was studied, and whether the study was in vitro or in vivo</a:t>
            </a:r>
            <a:endParaRPr lang="en-US" dirty="0"/>
          </a:p>
        </p:txBody>
      </p:sp>
    </p:spTree>
    <p:extLst>
      <p:ext uri="{BB962C8B-B14F-4D97-AF65-F5344CB8AC3E}">
        <p14:creationId xmlns:p14="http://schemas.microsoft.com/office/powerpoint/2010/main" val="3849358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RESULTS</a:t>
            </a:r>
            <a:endParaRPr lang="en-US" dirty="0"/>
          </a:p>
        </p:txBody>
      </p:sp>
      <p:sp>
        <p:nvSpPr>
          <p:cNvPr id="3" name="Content Placeholder 2"/>
          <p:cNvSpPr>
            <a:spLocks noGrp="1"/>
          </p:cNvSpPr>
          <p:nvPr>
            <p:ph idx="1"/>
          </p:nvPr>
        </p:nvSpPr>
        <p:spPr/>
        <p:txBody>
          <a:bodyPr/>
          <a:lstStyle/>
          <a:p>
            <a:r>
              <a:rPr lang="en" dirty="0"/>
              <a:t>It is best to write them before the other parts of the paper, because the results determine what should be presented in the Method and Introduction</a:t>
            </a:r>
          </a:p>
          <a:p>
            <a:r>
              <a:rPr lang="en" dirty="0"/>
              <a:t>Present the most important results first, then the less important ones</a:t>
            </a:r>
          </a:p>
          <a:p>
            <a:r>
              <a:rPr lang="en" dirty="0"/>
              <a:t>Do not overdo it with data, it is better to put part of the less important data in a supplementary document ("supplementary file")</a:t>
            </a:r>
          </a:p>
          <a:p>
            <a:r>
              <a:rPr lang="en" dirty="0"/>
              <a:t>Show the results of the statistics, but without much interpretation, other than basic (eg, the difference was significant, F = 4.597, p = 0.002). Also state the value of the statistical test, not just the probability of the null hypothesis.</a:t>
            </a:r>
          </a:p>
          <a:p>
            <a:endParaRPr lang="sr-Latn-RS" dirty="0"/>
          </a:p>
          <a:p>
            <a:endParaRPr lang="en-US" dirty="0"/>
          </a:p>
        </p:txBody>
      </p:sp>
    </p:spTree>
    <p:extLst>
      <p:ext uri="{BB962C8B-B14F-4D97-AF65-F5344CB8AC3E}">
        <p14:creationId xmlns:p14="http://schemas.microsoft.com/office/powerpoint/2010/main" val="206107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Principles of making pictures, graphics and tables</a:t>
            </a:r>
            <a:endParaRPr lang="sr-Latn-RS" dirty="0"/>
          </a:p>
        </p:txBody>
      </p:sp>
      <p:sp>
        <p:nvSpPr>
          <p:cNvPr id="3" name="Content Placeholder 2"/>
          <p:cNvSpPr>
            <a:spLocks noGrp="1"/>
          </p:cNvSpPr>
          <p:nvPr>
            <p:ph idx="1"/>
          </p:nvPr>
        </p:nvSpPr>
        <p:spPr>
          <a:xfrm>
            <a:off x="838200" y="1825625"/>
            <a:ext cx="10515600" cy="3738336"/>
          </a:xfrm>
        </p:spPr>
        <p:txBody>
          <a:bodyPr>
            <a:normAutofit fontScale="92500" lnSpcReduction="20000"/>
          </a:bodyPr>
          <a:lstStyle/>
          <a:p>
            <a:r>
              <a:rPr lang="en" dirty="0"/>
              <a:t>It is mandatory to announce the image, graphic or table with one sentence in the text, and perhaps indicate some of the most important information that will be seen in the image, graphic or table itself</a:t>
            </a:r>
          </a:p>
          <a:p>
            <a:r>
              <a:rPr lang="en" dirty="0"/>
              <a:t>The table must have a name, and the figure and graph must have a legend</a:t>
            </a:r>
          </a:p>
          <a:p>
            <a:r>
              <a:rPr lang="en" dirty="0"/>
              <a:t>Avoid relative pronouns, and use participles instead:</a:t>
            </a:r>
          </a:p>
          <a:p>
            <a:pPr lvl="2"/>
            <a:r>
              <a:rPr lang="en" dirty="0"/>
              <a:t>INSTEAD OF "Number of patients </a:t>
            </a:r>
            <a:r>
              <a:rPr lang="en" b="1" dirty="0">
                <a:solidFill>
                  <a:srgbClr val="FF0000"/>
                </a:solidFill>
              </a:rPr>
              <a:t>that take </a:t>
            </a:r>
            <a:r>
              <a:rPr lang="en" dirty="0"/>
              <a:t>propranolol" YOU SHOULD WRITE "Number of patients </a:t>
            </a:r>
            <a:r>
              <a:rPr lang="en" b="1" dirty="0">
                <a:solidFill>
                  <a:srgbClr val="FF0000"/>
                </a:solidFill>
              </a:rPr>
              <a:t>taking </a:t>
            </a:r>
            <a:r>
              <a:rPr lang="en" dirty="0"/>
              <a:t>propranolol"</a:t>
            </a:r>
          </a:p>
          <a:p>
            <a:r>
              <a:rPr lang="en" dirty="0"/>
              <a:t>In the names of tables and legends of images and graphics, do not specify what the effect is, but only that the effect is displayed:</a:t>
            </a:r>
          </a:p>
          <a:p>
            <a:pPr lvl="2"/>
            <a:r>
              <a:rPr lang="en" dirty="0"/>
              <a:t>INSTEAD OF "Stronger effect of propranolol on blood pressure in elderly patients" YOU SHOULD WRITE "The effects of propranolol on blood pressure according to age"</a:t>
            </a:r>
            <a:endParaRPr lang="sr-Latn-RS" dirty="0"/>
          </a:p>
        </p:txBody>
      </p:sp>
      <p:sp>
        <p:nvSpPr>
          <p:cNvPr id="4" name="TextBox 3"/>
          <p:cNvSpPr txBox="1"/>
          <p:nvPr/>
        </p:nvSpPr>
        <p:spPr>
          <a:xfrm>
            <a:off x="4007002" y="6311900"/>
            <a:ext cx="8497454" cy="523220"/>
          </a:xfrm>
          <a:prstGeom prst="rect">
            <a:avLst/>
          </a:prstGeom>
          <a:noFill/>
        </p:spPr>
        <p:txBody>
          <a:bodyPr wrap="none" rtlCol="0">
            <a:spAutoFit/>
          </a:bodyPr>
          <a:lstStyle/>
          <a:p>
            <a:r>
              <a:rPr lang="en" sz="1400" dirty="0">
                <a:latin typeface="Bodoni MT" panose="02070603080606020203" pitchFamily="18" charset="0"/>
              </a:rPr>
              <a:t>Turabian KL. A manual for writers of research papers, theses and dissertations. 8th edition, The University of</a:t>
            </a:r>
          </a:p>
          <a:p>
            <a:r>
              <a:rPr lang="en" sz="1400" dirty="0">
                <a:latin typeface="Bodoni MT" panose="02070603080606020203" pitchFamily="18" charset="0"/>
              </a:rPr>
              <a:t>Chicago Press, Chicago, USA, 2013.</a:t>
            </a:r>
            <a:endParaRPr lang="sr-Latn-RS" sz="1400" dirty="0">
              <a:latin typeface="Bodoni MT" panose="02070603080606020203" pitchFamily="18" charset="0"/>
            </a:endParaRPr>
          </a:p>
        </p:txBody>
      </p:sp>
    </p:spTree>
    <p:extLst>
      <p:ext uri="{BB962C8B-B14F-4D97-AF65-F5344CB8AC3E}">
        <p14:creationId xmlns:p14="http://schemas.microsoft.com/office/powerpoint/2010/main" val="2827595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PICTURES</a:t>
            </a:r>
            <a:endParaRPr lang="en-US" dirty="0"/>
          </a:p>
        </p:txBody>
      </p:sp>
      <p:sp>
        <p:nvSpPr>
          <p:cNvPr id="3" name="Content Placeholder 2"/>
          <p:cNvSpPr>
            <a:spLocks noGrp="1"/>
          </p:cNvSpPr>
          <p:nvPr>
            <p:ph idx="1"/>
          </p:nvPr>
        </p:nvSpPr>
        <p:spPr/>
        <p:txBody>
          <a:bodyPr/>
          <a:lstStyle/>
          <a:p>
            <a:r>
              <a:rPr lang="en" dirty="0"/>
              <a:t>Everything should be clear to the reader from the picture and from the legend</a:t>
            </a:r>
          </a:p>
          <a:p>
            <a:r>
              <a:rPr lang="en" dirty="0"/>
              <a:t>The legend should not be longer than 250 words</a:t>
            </a:r>
          </a:p>
          <a:p>
            <a:r>
              <a:rPr lang="en" dirty="0"/>
              <a:t>It is mandatory to indicate the number of respondents on which the result is based ("n")</a:t>
            </a:r>
          </a:p>
          <a:p>
            <a:r>
              <a:rPr lang="en" dirty="0"/>
              <a:t>Show graphics in black and white, and if you have to in color, avoid red and green next to each other, because about 10% of men do not distinguish between those colors</a:t>
            </a:r>
          </a:p>
          <a:p>
            <a:r>
              <a:rPr lang="en" dirty="0"/>
              <a:t>The image should not be cluttered</a:t>
            </a:r>
          </a:p>
          <a:p>
            <a:r>
              <a:rPr lang="en" dirty="0"/>
              <a:t>Each symbol should be explained</a:t>
            </a:r>
            <a:endParaRPr lang="en-US" dirty="0"/>
          </a:p>
        </p:txBody>
      </p:sp>
    </p:spTree>
    <p:extLst>
      <p:ext uri="{BB962C8B-B14F-4D97-AF65-F5344CB8AC3E}">
        <p14:creationId xmlns:p14="http://schemas.microsoft.com/office/powerpoint/2010/main" val="2000797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GRAPHICS</a:t>
            </a:r>
            <a:endParaRPr lang="sr-Latn-RS" dirty="0"/>
          </a:p>
        </p:txBody>
      </p:sp>
      <p:sp>
        <p:nvSpPr>
          <p:cNvPr id="3" name="Content Placeholder 2"/>
          <p:cNvSpPr>
            <a:spLocks noGrp="1"/>
          </p:cNvSpPr>
          <p:nvPr>
            <p:ph idx="1"/>
          </p:nvPr>
        </p:nvSpPr>
        <p:spPr>
          <a:xfrm>
            <a:off x="328748" y="1648315"/>
            <a:ext cx="5209903" cy="4351338"/>
          </a:xfrm>
        </p:spPr>
        <p:txBody>
          <a:bodyPr>
            <a:normAutofit fontScale="92500" lnSpcReduction="20000"/>
          </a:bodyPr>
          <a:lstStyle/>
          <a:p>
            <a:r>
              <a:rPr lang="en" dirty="0"/>
              <a:t>When we want to compare some data by groups, it is best to show it with a bar chart</a:t>
            </a:r>
          </a:p>
          <a:p>
            <a:r>
              <a:rPr lang="en" dirty="0"/>
              <a:t>When we want to show a trend, choose a line diagram</a:t>
            </a:r>
          </a:p>
          <a:p>
            <a:r>
              <a:rPr lang="en" dirty="0"/>
              <a:t>If some points where changes have occurred are visible on the trend diagram, a text explaining the cause of the trend change should be inserted into the graph.</a:t>
            </a:r>
          </a:p>
          <a:p>
            <a:r>
              <a:rPr lang="en" dirty="0"/>
              <a:t>Never use three-dimensional graphics</a:t>
            </a:r>
          </a:p>
          <a:p>
            <a:endParaRPr lang="sr-Latn-RS" dirty="0"/>
          </a:p>
        </p:txBody>
      </p:sp>
      <p:pic>
        <p:nvPicPr>
          <p:cNvPr id="4" name="Picture 3"/>
          <p:cNvPicPr>
            <a:picLocks noChangeAspect="1"/>
          </p:cNvPicPr>
          <p:nvPr/>
        </p:nvPicPr>
        <p:blipFill>
          <a:blip r:embed="rId2"/>
          <a:stretch>
            <a:fillRect/>
          </a:stretch>
        </p:blipFill>
        <p:spPr>
          <a:xfrm>
            <a:off x="5538651" y="1690688"/>
            <a:ext cx="6517338" cy="4266593"/>
          </a:xfrm>
          <a:prstGeom prst="rect">
            <a:avLst/>
          </a:prstGeom>
        </p:spPr>
      </p:pic>
    </p:spTree>
    <p:extLst>
      <p:ext uri="{BB962C8B-B14F-4D97-AF65-F5344CB8AC3E}">
        <p14:creationId xmlns:p14="http://schemas.microsoft.com/office/powerpoint/2010/main" val="1458577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GRAPHICS</a:t>
            </a:r>
            <a:endParaRPr lang="sr-Latn-RS" dirty="0"/>
          </a:p>
        </p:txBody>
      </p:sp>
      <p:sp>
        <p:nvSpPr>
          <p:cNvPr id="3" name="Content Placeholder 2"/>
          <p:cNvSpPr>
            <a:spLocks noGrp="1"/>
          </p:cNvSpPr>
          <p:nvPr>
            <p:ph idx="1"/>
          </p:nvPr>
        </p:nvSpPr>
        <p:spPr/>
        <p:txBody>
          <a:bodyPr/>
          <a:lstStyle/>
          <a:p>
            <a:r>
              <a:rPr lang="en" dirty="0"/>
              <a:t>Do not use bars or bars in the form of a picture</a:t>
            </a:r>
          </a:p>
          <a:p>
            <a:r>
              <a:rPr lang="en" dirty="0"/>
              <a:t>Be sure to name the X and Y axes</a:t>
            </a:r>
          </a:p>
          <a:p>
            <a:r>
              <a:rPr lang="en" dirty="0"/>
              <a:t>Enter tickmarks on the axes, necessarily on the Y-axis ("tickmarks")</a:t>
            </a:r>
          </a:p>
          <a:p>
            <a:r>
              <a:rPr lang="en" dirty="0"/>
              <a:t>Enter graphics into the word file as "pictures"</a:t>
            </a:r>
          </a:p>
          <a:p>
            <a:r>
              <a:rPr lang="en" dirty="0"/>
              <a:t>Put the legend two lines below the table; start with image number and title</a:t>
            </a:r>
          </a:p>
          <a:p>
            <a:r>
              <a:rPr lang="en" dirty="0"/>
              <a:t>Leave one line empty before the image and after the Image Legend</a:t>
            </a:r>
            <a:endParaRPr lang="sr-Latn-RS" dirty="0"/>
          </a:p>
          <a:p>
            <a:endParaRPr lang="sr-Latn-RS" dirty="0"/>
          </a:p>
        </p:txBody>
      </p:sp>
      <p:sp>
        <p:nvSpPr>
          <p:cNvPr id="4" name="TextBox 3"/>
          <p:cNvSpPr txBox="1"/>
          <p:nvPr/>
        </p:nvSpPr>
        <p:spPr>
          <a:xfrm>
            <a:off x="4007002" y="6311900"/>
            <a:ext cx="8497454" cy="523220"/>
          </a:xfrm>
          <a:prstGeom prst="rect">
            <a:avLst/>
          </a:prstGeom>
          <a:noFill/>
        </p:spPr>
        <p:txBody>
          <a:bodyPr wrap="none" rtlCol="0">
            <a:spAutoFit/>
          </a:bodyPr>
          <a:lstStyle/>
          <a:p>
            <a:r>
              <a:rPr lang="en" sz="1400" dirty="0">
                <a:latin typeface="Bodoni MT" panose="02070603080606020203" pitchFamily="18" charset="0"/>
              </a:rPr>
              <a:t>Turabian KL. A manual for writers of research papers, theses and dissertations. 8th edition, The University of</a:t>
            </a:r>
          </a:p>
          <a:p>
            <a:r>
              <a:rPr lang="en" sz="1400" dirty="0">
                <a:latin typeface="Bodoni MT" panose="02070603080606020203" pitchFamily="18" charset="0"/>
              </a:rPr>
              <a:t>Chicago Press, Chicago, USA, 2013.</a:t>
            </a:r>
            <a:endParaRPr lang="sr-Latn-RS" sz="1400" dirty="0">
              <a:latin typeface="Bodoni MT" panose="02070603080606020203" pitchFamily="18" charset="0"/>
            </a:endParaRPr>
          </a:p>
        </p:txBody>
      </p:sp>
    </p:spTree>
    <p:extLst>
      <p:ext uri="{BB962C8B-B14F-4D97-AF65-F5344CB8AC3E}">
        <p14:creationId xmlns:p14="http://schemas.microsoft.com/office/powerpoint/2010/main" val="322073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28243" y="1019181"/>
            <a:ext cx="7901357" cy="5172645"/>
          </a:xfrm>
          <a:prstGeom prst="rect">
            <a:avLst/>
          </a:prstGeom>
        </p:spPr>
      </p:pic>
      <p:sp>
        <p:nvSpPr>
          <p:cNvPr id="5" name="TextBox 4"/>
          <p:cNvSpPr txBox="1"/>
          <p:nvPr/>
        </p:nvSpPr>
        <p:spPr>
          <a:xfrm>
            <a:off x="8229600" y="1019181"/>
            <a:ext cx="3397084" cy="1477328"/>
          </a:xfrm>
          <a:prstGeom prst="rect">
            <a:avLst/>
          </a:prstGeom>
          <a:noFill/>
          <a:ln>
            <a:solidFill>
              <a:srgbClr val="FF0000"/>
            </a:solidFill>
          </a:ln>
        </p:spPr>
        <p:txBody>
          <a:bodyPr wrap="none" rtlCol="0">
            <a:spAutoFit/>
          </a:bodyPr>
          <a:lstStyle/>
          <a:p>
            <a:r>
              <a:rPr lang="en" dirty="0">
                <a:latin typeface="Bodoni MT" panose="02070603080606020203" pitchFamily="18" charset="0"/>
              </a:rPr>
              <a:t>Clustered bar chart:</a:t>
            </a:r>
          </a:p>
          <a:p>
            <a:r>
              <a:rPr lang="en" dirty="0">
                <a:latin typeface="Bodoni MT" panose="02070603080606020203" pitchFamily="18" charset="0"/>
              </a:rPr>
              <a:t>p shows parts (consumption</a:t>
            </a:r>
          </a:p>
          <a:p>
            <a:r>
              <a:rPr lang="en" dirty="0">
                <a:latin typeface="Bodoni MT" panose="02070603080606020203" pitchFamily="18" charset="0"/>
              </a:rPr>
              <a:t>p single antibiotics) more units</a:t>
            </a:r>
          </a:p>
          <a:p>
            <a:r>
              <a:rPr lang="en" dirty="0">
                <a:latin typeface="Bodoni MT" panose="02070603080606020203" pitchFamily="18" charset="0"/>
              </a:rPr>
              <a:t>(consumption of all antibiotics per</a:t>
            </a:r>
          </a:p>
          <a:p>
            <a:r>
              <a:rPr lang="en" dirty="0">
                <a:latin typeface="Bodoni MT" panose="02070603080606020203" pitchFamily="18" charset="0"/>
              </a:rPr>
              <a:t>departments).</a:t>
            </a:r>
            <a:endParaRPr lang="sr-Latn-RS" dirty="0">
              <a:latin typeface="Bodoni MT" panose="02070603080606020203" pitchFamily="18" charset="0"/>
            </a:endParaRPr>
          </a:p>
        </p:txBody>
      </p:sp>
    </p:spTree>
    <p:extLst>
      <p:ext uri="{BB962C8B-B14F-4D97-AF65-F5344CB8AC3E}">
        <p14:creationId xmlns:p14="http://schemas.microsoft.com/office/powerpoint/2010/main" val="6230116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1037</TotalTime>
  <Words>2380</Words>
  <Application>Microsoft Office PowerPoint</Application>
  <PresentationFormat>Widescreen</PresentationFormat>
  <Paragraphs>196</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Bodoni MT</vt:lpstr>
      <vt:lpstr>Office Theme</vt:lpstr>
      <vt:lpstr>PRINCIPLES OF WRITING A PAPER FOR A SCIENTIFIC JOURNAL</vt:lpstr>
      <vt:lpstr>Recommendations for the order of writing parts of an article for a journal</vt:lpstr>
      <vt:lpstr>TITLE OF WORK</vt:lpstr>
      <vt:lpstr>RESULTS</vt:lpstr>
      <vt:lpstr>Principles of making pictures, graphics and tables</vt:lpstr>
      <vt:lpstr>PICTURES</vt:lpstr>
      <vt:lpstr>GRAPHICS</vt:lpstr>
      <vt:lpstr>GRAPHICS</vt:lpstr>
      <vt:lpstr>PowerPoint Presentation</vt:lpstr>
      <vt:lpstr>PowerPoint Presentation</vt:lpstr>
      <vt:lpstr>PowerPoint Presentation</vt:lpstr>
      <vt:lpstr>Rules for line diagrams</vt:lpstr>
      <vt:lpstr>Four rules against "tuning" graphs to hide real results</vt:lpstr>
      <vt:lpstr>Technical tips for graphics</vt:lpstr>
      <vt:lpstr>Tables</vt:lpstr>
      <vt:lpstr>Tables</vt:lpstr>
      <vt:lpstr>Position of tables and figures in the text</vt:lpstr>
      <vt:lpstr>Table or image source</vt:lpstr>
      <vt:lpstr>Technical tips for tables</vt:lpstr>
      <vt:lpstr>Technical tips for spreadsheets - continued</vt:lpstr>
      <vt:lpstr>Technical tips for spreadsheets - continued</vt:lpstr>
      <vt:lpstr>INTRODUCTION</vt:lpstr>
      <vt:lpstr>4 concepts that should include an introduction:</vt:lpstr>
      <vt:lpstr>METHODS</vt:lpstr>
      <vt:lpstr>Mandatory constituent parts of the METHOD</vt:lpstr>
      <vt:lpstr>DISCUSSION</vt:lpstr>
      <vt:lpstr>Objectives of the conclusion</vt:lpstr>
      <vt:lpstr>Parts of the Conclusion</vt:lpstr>
      <vt:lpstr>ABSTRACT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Mare</dc:creator>
  <cp:lastModifiedBy>Master Box</cp:lastModifiedBy>
  <cp:revision>107</cp:revision>
  <dcterms:created xsi:type="dcterms:W3CDTF">2017-08-17T05:35:22Z</dcterms:created>
  <dcterms:modified xsi:type="dcterms:W3CDTF">2023-08-19T17:25:33Z</dcterms:modified>
</cp:coreProperties>
</file>